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5143500" cx="9144000"/>
  <p:notesSz cx="6858000" cy="9144000"/>
  <p:embeddedFontLst>
    <p:embeddedFont>
      <p:font typeface="Nunito SemiBold"/>
      <p:regular r:id="rId18"/>
      <p:bold r:id="rId19"/>
      <p:italic r:id="rId20"/>
      <p:boldItalic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Nunito"/>
      <p:regular r:id="rId26"/>
      <p:bold r:id="rId27"/>
      <p:italic r:id="rId28"/>
      <p:boldItalic r:id="rId29"/>
    </p:embeddedFont>
    <p:embeddedFont>
      <p:font typeface="Playfair Display"/>
      <p:regular r:id="rId30"/>
      <p:bold r:id="rId31"/>
      <p:italic r:id="rId32"/>
      <p:boldItalic r:id="rId33"/>
    </p:embeddedFont>
    <p:embeddedFont>
      <p:font typeface="Montserrat"/>
      <p:regular r:id="rId34"/>
      <p:bold r:id="rId35"/>
      <p:italic r:id="rId36"/>
      <p:boldItalic r:id="rId37"/>
    </p:embeddedFont>
    <p:embeddedFont>
      <p:font typeface="Spectral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23314D5-41F8-462C-A20E-1866014BEA4E}">
  <a:tblStyle styleId="{E23314D5-41F8-462C-A20E-1866014BEA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pectral-italic.fntdata"/><Relationship Id="rId20" Type="http://schemas.openxmlformats.org/officeDocument/2006/relationships/font" Target="fonts/NunitoSemiBold-italic.fntdata"/><Relationship Id="rId41" Type="http://schemas.openxmlformats.org/officeDocument/2006/relationships/font" Target="fonts/Spectral-boldItalic.fntdata"/><Relationship Id="rId22" Type="http://schemas.openxmlformats.org/officeDocument/2006/relationships/font" Target="fonts/Roboto-regular.fntdata"/><Relationship Id="rId21" Type="http://schemas.openxmlformats.org/officeDocument/2006/relationships/font" Target="fonts/NunitoSemiBold-boldItalic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Nunito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Nunito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PlayfairDisplay-bold.fntdata"/><Relationship Id="rId30" Type="http://schemas.openxmlformats.org/officeDocument/2006/relationships/font" Target="fonts/PlayfairDisplay-regular.fntdata"/><Relationship Id="rId11" Type="http://schemas.openxmlformats.org/officeDocument/2006/relationships/slide" Target="slides/slide4.xml"/><Relationship Id="rId33" Type="http://schemas.openxmlformats.org/officeDocument/2006/relationships/font" Target="fonts/PlayfairDisplay-boldItalic.fntdata"/><Relationship Id="rId10" Type="http://schemas.openxmlformats.org/officeDocument/2006/relationships/slide" Target="slides/slide3.xml"/><Relationship Id="rId32" Type="http://schemas.openxmlformats.org/officeDocument/2006/relationships/font" Target="fonts/PlayfairDisplay-italic.fntdata"/><Relationship Id="rId13" Type="http://schemas.openxmlformats.org/officeDocument/2006/relationships/slide" Target="slides/slide6.xml"/><Relationship Id="rId35" Type="http://schemas.openxmlformats.org/officeDocument/2006/relationships/font" Target="fonts/Montserrat-bold.fntdata"/><Relationship Id="rId12" Type="http://schemas.openxmlformats.org/officeDocument/2006/relationships/slide" Target="slides/slide5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8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7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0.xml"/><Relationship Id="rId39" Type="http://schemas.openxmlformats.org/officeDocument/2006/relationships/font" Target="fonts/Spectral-bold.fntdata"/><Relationship Id="rId16" Type="http://schemas.openxmlformats.org/officeDocument/2006/relationships/slide" Target="slides/slide9.xml"/><Relationship Id="rId38" Type="http://schemas.openxmlformats.org/officeDocument/2006/relationships/font" Target="fonts/Spectral-regular.fntdata"/><Relationship Id="rId19" Type="http://schemas.openxmlformats.org/officeDocument/2006/relationships/font" Target="fonts/NunitoSemiBold-bold.fntdata"/><Relationship Id="rId18" Type="http://schemas.openxmlformats.org/officeDocument/2006/relationships/font" Target="fonts/Nunito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af94cbb2c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8af94cbb2c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a1253e40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9a1253e40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a7266ad12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a7266ad12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a60ca21e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aa60ca21e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9a1253e40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9a1253e40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b13dfb671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b13dfb671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b11017c04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b11017c04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9a1253e40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9a1253e40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9a1253e400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39a1253e400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a1253e400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9a1253e40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3" Type="http://schemas.openxmlformats.org/officeDocument/2006/relationships/image" Target="../media/image11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0.png"/><Relationship Id="rId7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25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24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19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92050" y="437000"/>
            <a:ext cx="8983800" cy="43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b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" sz="29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Multi-Feature Graph </a:t>
            </a:r>
            <a:r>
              <a:rPr b="1" lang="en" sz="29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Convolutional</a:t>
            </a:r>
            <a:r>
              <a:rPr b="1" lang="en" sz="29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Network for Hindi OCR Verification</a:t>
            </a:r>
            <a:endParaRPr b="1" sz="29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                           BHASHA Workshop @ IJCNLP-AACL 2025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Shikhar Dubey</a:t>
            </a:r>
            <a:r>
              <a:rPr lang="en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Sourav Kumar Behera, Krish Mittal, Manikandan Ravikiran, Nitin Kumar, Saurabh Shigwan, Rohit Saluja</a:t>
            </a:r>
            <a:b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b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106" name="Google Shape;106;p26"/>
          <p:cNvSpPr/>
          <p:nvPr/>
        </p:nvSpPr>
        <p:spPr>
          <a:xfrm>
            <a:off x="0" y="-22150"/>
            <a:ext cx="9144000" cy="516900"/>
          </a:xfrm>
          <a:prstGeom prst="rect">
            <a:avLst/>
          </a:prstGeom>
          <a:gradFill>
            <a:gsLst>
              <a:gs pos="0">
                <a:srgbClr val="DFEAFB"/>
              </a:gs>
              <a:gs pos="13000">
                <a:srgbClr val="6A90D1"/>
              </a:gs>
              <a:gs pos="44000">
                <a:srgbClr val="91AEDF"/>
              </a:gs>
              <a:gs pos="100000">
                <a:srgbClr val="4372C3"/>
              </a:gs>
            </a:gsLst>
            <a:lin ang="8099331" scaled="0"/>
          </a:gra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07" name="Google Shape;107;p26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494" y="494749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6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720700" y="4600375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6" title="aacl-logo-v0.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0" y="8716"/>
            <a:ext cx="9151525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Challenges in Hindi OCR Verification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15" name="Google Shape;115;p27"/>
          <p:cNvSpPr txBox="1"/>
          <p:nvPr/>
        </p:nvSpPr>
        <p:spPr>
          <a:xfrm>
            <a:off x="40409" y="1057132"/>
            <a:ext cx="8794500" cy="39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b="1" lang="en" sz="1900">
                <a:solidFill>
                  <a:schemeClr val="dk1"/>
                </a:solidFill>
              </a:rPr>
              <a:t>The Problem: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16" name="Google Shape;116;p27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7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7" title="12.png"/>
          <p:cNvPicPr preferRelativeResize="0"/>
          <p:nvPr/>
        </p:nvPicPr>
        <p:blipFill rotWithShape="1">
          <a:blip r:embed="rId5">
            <a:alphaModFix/>
          </a:blip>
          <a:srcRect b="-11957" l="0" r="-11969" t="0"/>
          <a:stretch/>
        </p:blipFill>
        <p:spPr>
          <a:xfrm>
            <a:off x="3097938" y="2158913"/>
            <a:ext cx="968674" cy="4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7"/>
          <p:cNvSpPr txBox="1"/>
          <p:nvPr/>
        </p:nvSpPr>
        <p:spPr>
          <a:xfrm>
            <a:off x="1972800" y="3996888"/>
            <a:ext cx="4701600" cy="7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             "Can you trust what you see?"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20" name="Google Shape;12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2411" y="2207638"/>
            <a:ext cx="701225" cy="3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3568" y="2981887"/>
            <a:ext cx="590057" cy="3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7" title="27.png"/>
          <p:cNvPicPr preferRelativeResize="0"/>
          <p:nvPr/>
        </p:nvPicPr>
        <p:blipFill rotWithShape="1">
          <a:blip r:embed="rId8">
            <a:alphaModFix/>
          </a:blip>
          <a:srcRect b="-7330" l="0" r="-7330" t="0"/>
          <a:stretch/>
        </p:blipFill>
        <p:spPr>
          <a:xfrm>
            <a:off x="3195587" y="2951327"/>
            <a:ext cx="773372" cy="3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53240" y="2569629"/>
            <a:ext cx="690710" cy="3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7" title="20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31662" y="2565825"/>
            <a:ext cx="701225" cy="37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7" title="216.png"/>
          <p:cNvPicPr preferRelativeResize="0"/>
          <p:nvPr/>
        </p:nvPicPr>
        <p:blipFill rotWithShape="1">
          <a:blip r:embed="rId11">
            <a:alphaModFix/>
          </a:blip>
          <a:srcRect b="-37854" l="0" r="-37854" t="0"/>
          <a:stretch/>
        </p:blipFill>
        <p:spPr>
          <a:xfrm>
            <a:off x="3032200" y="3347525"/>
            <a:ext cx="1169828" cy="3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03576" y="3405038"/>
            <a:ext cx="737050" cy="2597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7" name="Google Shape;127;p27"/>
          <p:cNvGraphicFramePr/>
          <p:nvPr/>
        </p:nvGraphicFramePr>
        <p:xfrm>
          <a:off x="2774275" y="176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{E23314D5-41F8-462C-A20E-1866014BEA4E}</a:tableStyleId>
              </a:tblPr>
              <a:tblGrid>
                <a:gridCol w="1663375"/>
                <a:gridCol w="1663375"/>
              </a:tblGrid>
              <a:tr h="110525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Real Word Images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OCR Prediction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738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738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738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2738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8" name="Google Shape;128;p27" title="aacl-logo-v0.1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/>
          <p:nvPr/>
        </p:nvSpPr>
        <p:spPr>
          <a:xfrm>
            <a:off x="0" y="8716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Key Contributions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293150" y="1066000"/>
            <a:ext cx="8794500" cy="39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Grayscale Synthesis:</a:t>
            </a:r>
            <a:r>
              <a:rPr lang="en" sz="1900">
                <a:solidFill>
                  <a:schemeClr val="dk1"/>
                </a:solidFill>
              </a:rPr>
              <a:t> A technique to transform OCR text predictions.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Multi-Feature Representation:</a:t>
            </a:r>
            <a:r>
              <a:rPr lang="en" sz="1900">
                <a:solidFill>
                  <a:schemeClr val="dk1"/>
                </a:solidFill>
              </a:rPr>
              <a:t> Combining semantic features with geometric features.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b="1" lang="en" sz="1900">
                <a:solidFill>
                  <a:schemeClr val="dk1"/>
                </a:solidFill>
              </a:rPr>
              <a:t>Novel Patching Strategies:</a:t>
            </a:r>
            <a:r>
              <a:rPr lang="en" sz="1900">
                <a:solidFill>
                  <a:schemeClr val="dk1"/>
                </a:solidFill>
              </a:rPr>
              <a:t> Evaluation of multiple segmentation strategies.</a:t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id="135" name="Google Shape;135;p28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 title="aacl-logo-v0.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/>
          <p:nvPr/>
        </p:nvSpPr>
        <p:spPr>
          <a:xfrm>
            <a:off x="0" y="8716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Dataset Preparation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3" name="Google Shape;143;p29"/>
          <p:cNvSpPr txBox="1"/>
          <p:nvPr/>
        </p:nvSpPr>
        <p:spPr>
          <a:xfrm>
            <a:off x="119925" y="772850"/>
            <a:ext cx="8814600" cy="4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4" name="Google Shape;144;p29"/>
          <p:cNvSpPr txBox="1"/>
          <p:nvPr/>
        </p:nvSpPr>
        <p:spPr>
          <a:xfrm>
            <a:off x="119925" y="1082854"/>
            <a:ext cx="5688000" cy="4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Synthetic Training Data (for OCR model):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10 million images generated using 900+ Hindi fonts.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Includes realistic degradations 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dk1"/>
                </a:solidFill>
              </a:rPr>
              <a:t>Real-World Testing Data: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1000 books use to </a:t>
            </a:r>
            <a:r>
              <a:rPr lang="en" sz="1500">
                <a:solidFill>
                  <a:schemeClr val="dk1"/>
                </a:solidFill>
              </a:rPr>
              <a:t>ensure diversity.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b="1" lang="en" sz="1500">
                <a:solidFill>
                  <a:schemeClr val="dk1"/>
                </a:solidFill>
              </a:rPr>
              <a:t>Split:</a:t>
            </a:r>
            <a:r>
              <a:rPr lang="en" sz="1500">
                <a:solidFill>
                  <a:schemeClr val="dk1"/>
                </a:solidFill>
              </a:rPr>
              <a:t> 80% Training, 10% Validation, 10% Testing.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  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7100" y="1214250"/>
            <a:ext cx="3727725" cy="22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 title="downloa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9"/>
          <p:cNvPicPr preferRelativeResize="0"/>
          <p:nvPr/>
        </p:nvPicPr>
        <p:blipFill rotWithShape="1">
          <a:blip r:embed="rId5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9" title="aacl-logo-v0.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/>
          <p:nvPr/>
        </p:nvSpPr>
        <p:spPr>
          <a:xfrm>
            <a:off x="0" y="8716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Segmentation Strategies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54" name="Google Shape;154;p30"/>
          <p:cNvSpPr txBox="1"/>
          <p:nvPr/>
        </p:nvSpPr>
        <p:spPr>
          <a:xfrm>
            <a:off x="133250" y="1096787"/>
            <a:ext cx="89613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b="1" lang="en">
                <a:solidFill>
                  <a:schemeClr val="dk1"/>
                </a:solidFill>
              </a:rPr>
              <a:t>Hindi Challenge:</a:t>
            </a:r>
            <a:r>
              <a:rPr lang="en">
                <a:solidFill>
                  <a:schemeClr val="dk1"/>
                </a:solidFill>
              </a:rPr>
              <a:t> Complex conjuncts make standard segmentation hard.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Akshara-level Patch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Linguistically meaningful syllables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Connected component analysis + linguistic rules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Character-level Patch</a:t>
            </a:r>
            <a:endParaRPr b="1"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Finest granularity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Individual characters including conjuncts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Uniform Patch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Equal-sized segments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Assumes uniform spacing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lang="en">
                <a:solidFill>
                  <a:schemeClr val="dk1"/>
                </a:solidFill>
              </a:rPr>
              <a:t>Random Patch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Random intervals</a:t>
            </a:r>
            <a:endParaRPr>
              <a:solidFill>
                <a:schemeClr val="dk1"/>
              </a:solidFill>
            </a:endParaRPr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</a:pPr>
            <a:r>
              <a:rPr lang="en">
                <a:solidFill>
                  <a:schemeClr val="dk1"/>
                </a:solidFill>
              </a:rPr>
              <a:t>Lower-bound reference</a:t>
            </a:r>
            <a:endParaRPr i="1" sz="800">
              <a:solidFill>
                <a:schemeClr val="dk1"/>
              </a:solidFill>
            </a:endParaRPr>
          </a:p>
        </p:txBody>
      </p:sp>
      <p:pic>
        <p:nvPicPr>
          <p:cNvPr id="155" name="Google Shape;155;p30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0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300" y="1201078"/>
            <a:ext cx="2169300" cy="16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9750" y="2894900"/>
            <a:ext cx="2052850" cy="160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0" title="aacl-logo-v0.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806" y="1150125"/>
            <a:ext cx="3024443" cy="177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1"/>
          <p:cNvSpPr/>
          <p:nvPr/>
        </p:nvSpPr>
        <p:spPr>
          <a:xfrm>
            <a:off x="3476350" y="1726950"/>
            <a:ext cx="246600" cy="28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1"/>
          <p:cNvSpPr/>
          <p:nvPr/>
        </p:nvSpPr>
        <p:spPr>
          <a:xfrm>
            <a:off x="0" y="4282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Graph Construction</a:t>
            </a:r>
            <a:endParaRPr b="1" sz="23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2300">
              <a:solidFill>
                <a:schemeClr val="lt1"/>
              </a:solidFill>
            </a:endParaRPr>
          </a:p>
        </p:txBody>
      </p:sp>
      <p:sp>
        <p:nvSpPr>
          <p:cNvPr id="167" name="Google Shape;167;p31"/>
          <p:cNvSpPr txBox="1"/>
          <p:nvPr/>
        </p:nvSpPr>
        <p:spPr>
          <a:xfrm>
            <a:off x="103300" y="1100650"/>
            <a:ext cx="89613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68" name="Google Shape;168;p31"/>
          <p:cNvSpPr/>
          <p:nvPr/>
        </p:nvSpPr>
        <p:spPr>
          <a:xfrm>
            <a:off x="3922500" y="3701175"/>
            <a:ext cx="649500" cy="35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9" name="Google Shape;169;p31"/>
          <p:cNvSpPr/>
          <p:nvPr/>
        </p:nvSpPr>
        <p:spPr>
          <a:xfrm>
            <a:off x="5341925" y="2846475"/>
            <a:ext cx="2327400" cy="35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1"/>
          <p:cNvSpPr txBox="1"/>
          <p:nvPr/>
        </p:nvSpPr>
        <p:spPr>
          <a:xfrm>
            <a:off x="1900175" y="3269835"/>
            <a:ext cx="5606700" cy="23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Node Features (The "Stability" Vector):</a:t>
            </a:r>
            <a:r>
              <a:rPr lang="en" sz="1300">
                <a:solidFill>
                  <a:schemeClr val="dk1"/>
                </a:solidFill>
              </a:rPr>
              <a:t> Each node contains a vector capturing: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en" sz="1300">
                <a:solidFill>
                  <a:schemeClr val="dk1"/>
                </a:solidFill>
              </a:rPr>
              <a:t>Geometric:</a:t>
            </a:r>
            <a:r>
              <a:rPr lang="en" sz="1300">
                <a:solidFill>
                  <a:schemeClr val="dk1"/>
                </a:solidFill>
              </a:rPr>
              <a:t> Hu Moments (Shape), Pixel Count (Size).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en" sz="1300">
                <a:solidFill>
                  <a:schemeClr val="dk1"/>
                </a:solidFill>
              </a:rPr>
              <a:t>Semantic (Cross-Entropy):</a:t>
            </a:r>
            <a:r>
              <a:rPr lang="en" sz="1300">
                <a:solidFill>
                  <a:schemeClr val="dk1"/>
                </a:solidFill>
              </a:rPr>
              <a:t> Measures "Visual Stability."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31" title="downloa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1"/>
          <p:cNvPicPr preferRelativeResize="0"/>
          <p:nvPr/>
        </p:nvPicPr>
        <p:blipFill rotWithShape="1">
          <a:blip r:embed="rId5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5797" y="971241"/>
            <a:ext cx="2701650" cy="221579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1"/>
          <p:cNvSpPr/>
          <p:nvPr/>
        </p:nvSpPr>
        <p:spPr>
          <a:xfrm rot="10800000">
            <a:off x="3922500" y="1953575"/>
            <a:ext cx="1602600" cy="168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1"/>
          <p:cNvSpPr/>
          <p:nvPr/>
        </p:nvSpPr>
        <p:spPr>
          <a:xfrm>
            <a:off x="274725" y="1594950"/>
            <a:ext cx="908100" cy="358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76" name="Google Shape;176;p31" title="aacl-logo-v0.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/>
          <p:nvPr/>
        </p:nvSpPr>
        <p:spPr>
          <a:xfrm>
            <a:off x="0" y="8716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System Overview</a:t>
            </a:r>
            <a:endParaRPr b="1" i="0" sz="2300" u="none" cap="none" strike="noStrike">
              <a:solidFill>
                <a:schemeClr val="lt1"/>
              </a:solidFill>
            </a:endParaRPr>
          </a:p>
        </p:txBody>
      </p:sp>
      <p:sp>
        <p:nvSpPr>
          <p:cNvPr id="182" name="Google Shape;182;p32"/>
          <p:cNvSpPr txBox="1"/>
          <p:nvPr/>
        </p:nvSpPr>
        <p:spPr>
          <a:xfrm>
            <a:off x="133250" y="3439096"/>
            <a:ext cx="8681100" cy="17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Key Steps: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Real book image → OCR prediction → Synthetic grayscale rendering → ResNet-50 feature extraction → Width Projection Cutting  → Character Graph → Line Graph → GCN-based verification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83" name="Google Shape;183;p32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2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1269" y="845935"/>
            <a:ext cx="2443050" cy="105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1205" y="839012"/>
            <a:ext cx="1893325" cy="12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8232" y="770340"/>
            <a:ext cx="1985075" cy="13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49901" y="1269776"/>
            <a:ext cx="304800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14800" y="2308000"/>
            <a:ext cx="1708875" cy="15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56033" y="2436506"/>
            <a:ext cx="1893325" cy="1217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36976" y="2344725"/>
            <a:ext cx="2052160" cy="15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2" title="aacl-logo-v0.1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/>
          <p:nvPr/>
        </p:nvSpPr>
        <p:spPr>
          <a:xfrm>
            <a:off x="0" y="8725"/>
            <a:ext cx="915595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100">
                <a:solidFill>
                  <a:schemeClr val="lt1"/>
                </a:solidFill>
              </a:rPr>
              <a:t>Results</a:t>
            </a:r>
            <a:r>
              <a:rPr b="1" lang="en" sz="1700">
                <a:solidFill>
                  <a:schemeClr val="lt1"/>
                </a:solidFill>
              </a:rPr>
              <a:t> </a:t>
            </a:r>
            <a:endParaRPr b="1" sz="2300">
              <a:solidFill>
                <a:schemeClr val="lt1"/>
              </a:solidFill>
            </a:endParaRPr>
          </a:p>
        </p:txBody>
      </p:sp>
      <p:sp>
        <p:nvSpPr>
          <p:cNvPr id="198" name="Google Shape;198;p33"/>
          <p:cNvSpPr txBox="1"/>
          <p:nvPr/>
        </p:nvSpPr>
        <p:spPr>
          <a:xfrm>
            <a:off x="182700" y="639600"/>
            <a:ext cx="89613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99" name="Google Shape;199;p33"/>
          <p:cNvSpPr txBox="1"/>
          <p:nvPr/>
        </p:nvSpPr>
        <p:spPr>
          <a:xfrm>
            <a:off x="182700" y="769625"/>
            <a:ext cx="8816400" cy="40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00" name="Google Shape;200;p33"/>
          <p:cNvSpPr txBox="1"/>
          <p:nvPr/>
        </p:nvSpPr>
        <p:spPr>
          <a:xfrm>
            <a:off x="967800" y="2571750"/>
            <a:ext cx="7208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01" name="Google Shape;201;p33"/>
          <p:cNvSpPr txBox="1"/>
          <p:nvPr/>
        </p:nvSpPr>
        <p:spPr>
          <a:xfrm>
            <a:off x="84450" y="3121425"/>
            <a:ext cx="4801800" cy="18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Takeaways</a:t>
            </a:r>
            <a:r>
              <a:rPr b="1" lang="en" sz="1200">
                <a:solidFill>
                  <a:schemeClr val="dk1"/>
                </a:solidFill>
              </a:rPr>
              <a:t>: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Our model achieves the </a:t>
            </a:r>
            <a:r>
              <a:rPr b="1" lang="en" sz="1200">
                <a:solidFill>
                  <a:schemeClr val="dk1"/>
                </a:solidFill>
              </a:rPr>
              <a:t>hi</a:t>
            </a:r>
            <a:r>
              <a:rPr b="1" lang="en" sz="1200">
                <a:solidFill>
                  <a:schemeClr val="dk1"/>
                </a:solidFill>
              </a:rPr>
              <a:t>ghest Precision (0.7357)</a:t>
            </a:r>
            <a:r>
              <a:rPr lang="e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202" name="Google Shape;202;p33"/>
          <p:cNvPicPr preferRelativeResize="0"/>
          <p:nvPr/>
        </p:nvPicPr>
        <p:blipFill rotWithShape="1">
          <a:blip r:embed="rId3">
            <a:alphaModFix/>
          </a:blip>
          <a:srcRect b="-10100" l="0" r="0" t="10100"/>
          <a:stretch/>
        </p:blipFill>
        <p:spPr>
          <a:xfrm>
            <a:off x="84450" y="1567488"/>
            <a:ext cx="4159201" cy="136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3"/>
          <p:cNvSpPr txBox="1"/>
          <p:nvPr/>
        </p:nvSpPr>
        <p:spPr>
          <a:xfrm>
            <a:off x="216825" y="1072219"/>
            <a:ext cx="4739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Architecture Comparison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5039" y="1429750"/>
            <a:ext cx="4097886" cy="132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3"/>
          <p:cNvSpPr txBox="1"/>
          <p:nvPr/>
        </p:nvSpPr>
        <p:spPr>
          <a:xfrm>
            <a:off x="4917375" y="1072219"/>
            <a:ext cx="37404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Patching Strategies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4491475" y="3020125"/>
            <a:ext cx="4530900" cy="17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</a:rPr>
              <a:t>Key Takeaways:</a:t>
            </a:r>
            <a:endParaRPr b="1" sz="13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Akshar-level</a:t>
            </a:r>
            <a:r>
              <a:rPr lang="en" sz="1200">
                <a:solidFill>
                  <a:schemeClr val="dk1"/>
                </a:solidFill>
              </a:rPr>
              <a:t> is the best balanced strategy (Highest F1).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 sz="1200">
                <a:solidFill>
                  <a:schemeClr val="dk1"/>
                </a:solidFill>
              </a:rPr>
              <a:t>Character-level</a:t>
            </a:r>
            <a:r>
              <a:rPr lang="en" sz="1200">
                <a:solidFill>
                  <a:schemeClr val="dk1"/>
                </a:solidFill>
              </a:rPr>
              <a:t> has the best Recall (0.7260)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id="207" name="Google Shape;207;p33" title="download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 rotWithShape="1">
          <a:blip r:embed="rId6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3" title="aacl-logo-v0.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/>
          <p:nvPr/>
        </p:nvSpPr>
        <p:spPr>
          <a:xfrm>
            <a:off x="0" y="8725"/>
            <a:ext cx="914400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" sz="2300">
                <a:solidFill>
                  <a:schemeClr val="lt1"/>
                </a:solidFill>
              </a:rPr>
              <a:t>Conclusion</a:t>
            </a:r>
            <a:r>
              <a:rPr b="1" lang="en" sz="2300">
                <a:solidFill>
                  <a:schemeClr val="lt1"/>
                </a:solidFill>
              </a:rPr>
              <a:t> and Future Work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5" name="Google Shape;215;p34"/>
          <p:cNvSpPr txBox="1"/>
          <p:nvPr/>
        </p:nvSpPr>
        <p:spPr>
          <a:xfrm>
            <a:off x="73300" y="1067624"/>
            <a:ext cx="89745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Conclusion:</a:t>
            </a:r>
            <a:endParaRPr b="1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Summary:</a:t>
            </a:r>
            <a:r>
              <a:rPr lang="en" sz="1500">
                <a:solidFill>
                  <a:schemeClr val="dk1"/>
                </a:solidFill>
              </a:rPr>
              <a:t> We presented a GCN-based verification framework that effectively detects OCR errors in     Hindi text using Real-Synthetic visual comparison.</a:t>
            </a:r>
            <a:endParaRPr sz="15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</a:rPr>
              <a:t>Findings:</a:t>
            </a:r>
            <a:endParaRPr b="1"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Aligning segmentation with linguistic units (Akshara) is critical for performance.</a:t>
            </a:r>
            <a:endParaRPr sz="1500">
              <a:solidFill>
                <a:schemeClr val="dk1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Geometric features (Hu Moments) combined with semantic features provide robust verification.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Future Work: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Extend to </a:t>
            </a:r>
            <a:r>
              <a:rPr b="1" lang="en">
                <a:solidFill>
                  <a:schemeClr val="dk1"/>
                </a:solidFill>
              </a:rPr>
              <a:t>Handwritten Text Recognition (HTR)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Extend to other Indic scripts (Bengali, Tamil, etc.)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pic>
        <p:nvPicPr>
          <p:cNvPr id="216" name="Google Shape;216;p34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4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4" title="aacl-logo-v0.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idx="1" type="body"/>
          </p:nvPr>
        </p:nvSpPr>
        <p:spPr>
          <a:xfrm>
            <a:off x="273000" y="94383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br>
              <a:rPr b="1" lang="en" sz="1945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" sz="1945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" sz="18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" sz="18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    </a:t>
            </a:r>
            <a:r>
              <a:rPr b="1" lang="en" sz="18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82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222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22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 </a:t>
            </a:r>
            <a:r>
              <a:rPr b="1" lang="en" sz="22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Thank you </a:t>
            </a:r>
            <a:br>
              <a:rPr b="1" lang="en" sz="22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" sz="22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" sz="18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" sz="18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                      </a:t>
            </a:r>
            <a:r>
              <a:rPr b="1" lang="en" sz="202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329">
              <a:solidFill>
                <a:schemeClr val="dk1"/>
              </a:solidFill>
            </a:endParaRPr>
          </a:p>
        </p:txBody>
      </p:sp>
      <p:pic>
        <p:nvPicPr>
          <p:cNvPr id="224" name="Google Shape;224;p35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94" y="4534174"/>
            <a:ext cx="701225" cy="43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5"/>
          <p:cNvPicPr preferRelativeResize="0"/>
          <p:nvPr/>
        </p:nvPicPr>
        <p:blipFill rotWithShape="1">
          <a:blip r:embed="rId4">
            <a:alphaModFix/>
          </a:blip>
          <a:srcRect b="22686" l="0" r="0" t="25962"/>
          <a:stretch/>
        </p:blipFill>
        <p:spPr>
          <a:xfrm>
            <a:off x="7592100" y="4547313"/>
            <a:ext cx="1423299" cy="411126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5"/>
          <p:cNvSpPr/>
          <p:nvPr/>
        </p:nvSpPr>
        <p:spPr>
          <a:xfrm>
            <a:off x="0" y="8725"/>
            <a:ext cx="9144000" cy="505750"/>
          </a:xfrm>
          <a:prstGeom prst="flowChartProcess">
            <a:avLst/>
          </a:prstGeom>
          <a:solidFill>
            <a:srgbClr val="6292E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7" name="Google Shape;227;p35" title="aacl-logo-v0.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500" y="576751"/>
            <a:ext cx="1085350" cy="2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