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1" r:id="rId5"/>
    <p:sldMasterId id="2147483672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</p:sldIdLst>
  <p:sldSz cy="5143500" cx="9144000"/>
  <p:notesSz cx="6858000" cy="9144000"/>
  <p:embeddedFontLst>
    <p:embeddedFont>
      <p:font typeface="Nunito SemiBold"/>
      <p:regular r:id="rId18"/>
      <p:bold r:id="rId19"/>
      <p:italic r:id="rId20"/>
      <p:boldItalic r:id="rId21"/>
    </p:embeddedFont>
    <p:embeddedFont>
      <p:font typeface="Roboto"/>
      <p:regular r:id="rId22"/>
      <p:bold r:id="rId23"/>
      <p:italic r:id="rId24"/>
      <p:boldItalic r:id="rId25"/>
    </p:embeddedFont>
    <p:embeddedFont>
      <p:font typeface="Nunito"/>
      <p:regular r:id="rId26"/>
      <p:bold r:id="rId27"/>
      <p:italic r:id="rId28"/>
      <p:boldItalic r:id="rId29"/>
    </p:embeddedFont>
    <p:embeddedFont>
      <p:font typeface="Playfair Display"/>
      <p:regular r:id="rId30"/>
      <p:bold r:id="rId31"/>
      <p:italic r:id="rId32"/>
      <p:boldItalic r:id="rId33"/>
    </p:embeddedFont>
    <p:embeddedFont>
      <p:font typeface="Montserrat"/>
      <p:regular r:id="rId34"/>
      <p:bold r:id="rId35"/>
      <p:italic r:id="rId36"/>
      <p:boldItalic r:id="rId37"/>
    </p:embeddedFont>
    <p:embeddedFont>
      <p:font typeface="Spectral"/>
      <p:regular r:id="rId38"/>
      <p:bold r:id="rId39"/>
      <p:italic r:id="rId40"/>
      <p:boldItalic r:id="rId4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E23314D5-41F8-462C-A20E-1866014BEA4E}">
  <a:tblStyle styleId="{E23314D5-41F8-462C-A20E-1866014BEA4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Spectral-italic.fntdata"/><Relationship Id="rId20" Type="http://schemas.openxmlformats.org/officeDocument/2006/relationships/font" Target="fonts/NunitoSemiBold-italic.fntdata"/><Relationship Id="rId41" Type="http://schemas.openxmlformats.org/officeDocument/2006/relationships/font" Target="fonts/Spectral-boldItalic.fntdata"/><Relationship Id="rId22" Type="http://schemas.openxmlformats.org/officeDocument/2006/relationships/font" Target="fonts/Roboto-regular.fntdata"/><Relationship Id="rId21" Type="http://schemas.openxmlformats.org/officeDocument/2006/relationships/font" Target="fonts/NunitoSemiBold-boldItalic.fntdata"/><Relationship Id="rId24" Type="http://schemas.openxmlformats.org/officeDocument/2006/relationships/font" Target="fonts/Roboto-italic.fntdata"/><Relationship Id="rId23" Type="http://schemas.openxmlformats.org/officeDocument/2006/relationships/font" Target="fonts/Roboto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26" Type="http://schemas.openxmlformats.org/officeDocument/2006/relationships/font" Target="fonts/Nunito-regular.fntdata"/><Relationship Id="rId25" Type="http://schemas.openxmlformats.org/officeDocument/2006/relationships/font" Target="fonts/Roboto-boldItalic.fntdata"/><Relationship Id="rId28" Type="http://schemas.openxmlformats.org/officeDocument/2006/relationships/font" Target="fonts/Nunito-italic.fntdata"/><Relationship Id="rId27" Type="http://schemas.openxmlformats.org/officeDocument/2006/relationships/font" Target="fonts/Nunito-bold.fntdata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29" Type="http://schemas.openxmlformats.org/officeDocument/2006/relationships/font" Target="fonts/Nunito-boldItalic.fntdata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font" Target="fonts/PlayfairDisplay-bold.fntdata"/><Relationship Id="rId30" Type="http://schemas.openxmlformats.org/officeDocument/2006/relationships/font" Target="fonts/PlayfairDisplay-regular.fntdata"/><Relationship Id="rId11" Type="http://schemas.openxmlformats.org/officeDocument/2006/relationships/slide" Target="slides/slide4.xml"/><Relationship Id="rId33" Type="http://schemas.openxmlformats.org/officeDocument/2006/relationships/font" Target="fonts/PlayfairDisplay-boldItalic.fntdata"/><Relationship Id="rId10" Type="http://schemas.openxmlformats.org/officeDocument/2006/relationships/slide" Target="slides/slide3.xml"/><Relationship Id="rId32" Type="http://schemas.openxmlformats.org/officeDocument/2006/relationships/font" Target="fonts/PlayfairDisplay-italic.fntdata"/><Relationship Id="rId13" Type="http://schemas.openxmlformats.org/officeDocument/2006/relationships/slide" Target="slides/slide6.xml"/><Relationship Id="rId35" Type="http://schemas.openxmlformats.org/officeDocument/2006/relationships/font" Target="fonts/Montserrat-bold.fntdata"/><Relationship Id="rId12" Type="http://schemas.openxmlformats.org/officeDocument/2006/relationships/slide" Target="slides/slide5.xml"/><Relationship Id="rId34" Type="http://schemas.openxmlformats.org/officeDocument/2006/relationships/font" Target="fonts/Montserrat-regular.fntdata"/><Relationship Id="rId15" Type="http://schemas.openxmlformats.org/officeDocument/2006/relationships/slide" Target="slides/slide8.xml"/><Relationship Id="rId37" Type="http://schemas.openxmlformats.org/officeDocument/2006/relationships/font" Target="fonts/Montserrat-boldItalic.fntdata"/><Relationship Id="rId14" Type="http://schemas.openxmlformats.org/officeDocument/2006/relationships/slide" Target="slides/slide7.xml"/><Relationship Id="rId36" Type="http://schemas.openxmlformats.org/officeDocument/2006/relationships/font" Target="fonts/Montserrat-italic.fntdata"/><Relationship Id="rId17" Type="http://schemas.openxmlformats.org/officeDocument/2006/relationships/slide" Target="slides/slide10.xml"/><Relationship Id="rId39" Type="http://schemas.openxmlformats.org/officeDocument/2006/relationships/font" Target="fonts/Spectral-bold.fntdata"/><Relationship Id="rId16" Type="http://schemas.openxmlformats.org/officeDocument/2006/relationships/slide" Target="slides/slide9.xml"/><Relationship Id="rId38" Type="http://schemas.openxmlformats.org/officeDocument/2006/relationships/font" Target="fonts/Spectral-regular.fntdata"/><Relationship Id="rId19" Type="http://schemas.openxmlformats.org/officeDocument/2006/relationships/font" Target="fonts/NunitoSemiBold-bold.fntdata"/><Relationship Id="rId18" Type="http://schemas.openxmlformats.org/officeDocument/2006/relationships/font" Target="fonts/NunitoSemiBold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8af94cbb2c_0_3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3" name="Google Shape;103;g38af94cbb2c_0_3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39a1253e400_0_1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1" name="Google Shape;221;g39a1253e400_0_1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39a1253e400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2" name="Google Shape;112;g39a1253e400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3a7266ad12c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1" name="Google Shape;131;g3a7266ad12c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3aa60ca21e6_1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0" name="Google Shape;140;g3aa60ca21e6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9a1253e400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1" name="Google Shape;151;g39a1253e400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3b13dfb671f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2" name="Google Shape;162;g3b13dfb671f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3b11017c049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9" name="Google Shape;179;g3b11017c049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39a1253e400_0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5" name="Google Shape;195;g39a1253e400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39a1253e400_0_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2" name="Google Shape;212;g39a1253e400_0_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6" name="Google Shape;56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7" name="Google Shape;57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60" name="Google Shape;60;p1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61" name="Google Shape;61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6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4" name="Google Shape;64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7" name="Google Shape;67;p1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8" name="Google Shape;68;p1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9" name="Google Shape;69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2" name="Google Shape;72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75" name="Google Shape;75;p1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6" name="Google Shape;76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0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79" name="Google Shape;79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21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83" name="Google Shape;83;p21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84" name="Google Shape;84;p21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5" name="Google Shape;85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88" name="Google Shape;88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3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1" name="Google Shape;91;p23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2" name="Google Shape;92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5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7" name="Google Shape;97;p25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1pPr>
            <a:lvl2pPr indent="-3175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indent="-317500" lvl="2" marL="1371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indent="-317500" lvl="3" marL="1828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indent="-317500" lvl="4" marL="22860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indent="-317500" lvl="5" marL="2743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98" name="Google Shape;98;p25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9" name="Google Shape;99;p25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0" name="Google Shape;100;p25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Relationship Id="rId4" Type="http://schemas.openxmlformats.org/officeDocument/2006/relationships/image" Target="../media/image1.png"/><Relationship Id="rId5" Type="http://schemas.openxmlformats.org/officeDocument/2006/relationships/image" Target="../media/image1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Relationship Id="rId4" Type="http://schemas.openxmlformats.org/officeDocument/2006/relationships/image" Target="../media/image1.png"/><Relationship Id="rId5" Type="http://schemas.openxmlformats.org/officeDocument/2006/relationships/image" Target="../media/image11.png"/></Relationships>
</file>

<file path=ppt/slides/_rels/slide2.xml.rels><?xml version="1.0" encoding="UTF-8" standalone="yes"?><Relationships xmlns="http://schemas.openxmlformats.org/package/2006/relationships"><Relationship Id="rId11" Type="http://schemas.openxmlformats.org/officeDocument/2006/relationships/image" Target="../media/image7.png"/><Relationship Id="rId10" Type="http://schemas.openxmlformats.org/officeDocument/2006/relationships/image" Target="../media/image8.png"/><Relationship Id="rId13" Type="http://schemas.openxmlformats.org/officeDocument/2006/relationships/image" Target="../media/image11.png"/><Relationship Id="rId1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Relationship Id="rId4" Type="http://schemas.openxmlformats.org/officeDocument/2006/relationships/image" Target="../media/image1.png"/><Relationship Id="rId9" Type="http://schemas.openxmlformats.org/officeDocument/2006/relationships/image" Target="../media/image6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3.png"/><Relationship Id="rId8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Relationship Id="rId4" Type="http://schemas.openxmlformats.org/officeDocument/2006/relationships/image" Target="../media/image1.png"/><Relationship Id="rId5" Type="http://schemas.openxmlformats.org/officeDocument/2006/relationships/image" Target="../media/image1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5.png"/><Relationship Id="rId4" Type="http://schemas.openxmlformats.org/officeDocument/2006/relationships/image" Target="../media/image5.png"/><Relationship Id="rId5" Type="http://schemas.openxmlformats.org/officeDocument/2006/relationships/image" Target="../media/image1.png"/><Relationship Id="rId6" Type="http://schemas.openxmlformats.org/officeDocument/2006/relationships/image" Target="../media/image1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Relationship Id="rId4" Type="http://schemas.openxmlformats.org/officeDocument/2006/relationships/image" Target="../media/image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7.png"/><Relationship Id="rId4" Type="http://schemas.openxmlformats.org/officeDocument/2006/relationships/image" Target="../media/image5.png"/><Relationship Id="rId5" Type="http://schemas.openxmlformats.org/officeDocument/2006/relationships/image" Target="../media/image1.png"/><Relationship Id="rId6" Type="http://schemas.openxmlformats.org/officeDocument/2006/relationships/image" Target="../media/image20.png"/><Relationship Id="rId7" Type="http://schemas.openxmlformats.org/officeDocument/2006/relationships/image" Target="../media/image11.png"/></Relationships>
</file>

<file path=ppt/slides/_rels/slide7.xml.rels><?xml version="1.0" encoding="UTF-8" standalone="yes"?><Relationships xmlns="http://schemas.openxmlformats.org/package/2006/relationships"><Relationship Id="rId11" Type="http://schemas.openxmlformats.org/officeDocument/2006/relationships/image" Target="../media/image21.png"/><Relationship Id="rId10" Type="http://schemas.openxmlformats.org/officeDocument/2006/relationships/image" Target="../media/image25.png"/><Relationship Id="rId1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Relationship Id="rId4" Type="http://schemas.openxmlformats.org/officeDocument/2006/relationships/image" Target="../media/image1.png"/><Relationship Id="rId9" Type="http://schemas.openxmlformats.org/officeDocument/2006/relationships/image" Target="../media/image24.png"/><Relationship Id="rId5" Type="http://schemas.openxmlformats.org/officeDocument/2006/relationships/image" Target="../media/image16.png"/><Relationship Id="rId6" Type="http://schemas.openxmlformats.org/officeDocument/2006/relationships/image" Target="../media/image14.png"/><Relationship Id="rId7" Type="http://schemas.openxmlformats.org/officeDocument/2006/relationships/image" Target="../media/image19.png"/><Relationship Id="rId8" Type="http://schemas.openxmlformats.org/officeDocument/2006/relationships/image" Target="../media/image1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5.png"/><Relationship Id="rId6" Type="http://schemas.openxmlformats.org/officeDocument/2006/relationships/image" Target="../media/image1.png"/><Relationship Id="rId7" Type="http://schemas.openxmlformats.org/officeDocument/2006/relationships/image" Target="../media/image1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Relationship Id="rId4" Type="http://schemas.openxmlformats.org/officeDocument/2006/relationships/image" Target="../media/image1.png"/><Relationship Id="rId5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6"/>
          <p:cNvSpPr txBox="1"/>
          <p:nvPr>
            <p:ph idx="1" type="body"/>
          </p:nvPr>
        </p:nvSpPr>
        <p:spPr>
          <a:xfrm>
            <a:off x="92050" y="437000"/>
            <a:ext cx="8983800" cy="437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br>
              <a:rPr b="1" lang="en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br>
              <a:rPr b="1" lang="en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1" lang="en" sz="2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Multi-Feature Graph </a:t>
            </a:r>
            <a:r>
              <a:rPr b="1" lang="en" sz="2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Convolutional</a:t>
            </a:r>
            <a:r>
              <a:rPr b="1" lang="en" sz="2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Network for Hindi OCR Verification</a:t>
            </a:r>
            <a:endParaRPr b="1" sz="29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t/>
            </a:r>
            <a:endParaRPr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b="1" lang="en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b="1"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                                        BHASHA Workshop @ IJCNLP-AACL 2025</a:t>
            </a:r>
            <a:endParaRPr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t/>
            </a:r>
            <a:endParaRPr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t/>
            </a:r>
            <a:endParaRPr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t/>
            </a:r>
            <a:endParaRPr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lang="en" sz="16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Shikhar Dubey</a:t>
            </a:r>
            <a:r>
              <a:rPr lang="en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en" sz="16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Sourav Kumar Behera, Krish Mittal, Manikandan Ravikiran, Nitin Kumar, Saurabh Shigwan, Rohit Saluja</a:t>
            </a:r>
            <a:br>
              <a:rPr b="1" lang="en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endParaRPr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t/>
            </a:r>
            <a:endParaRPr>
              <a:solidFill>
                <a:schemeClr val="dk1"/>
              </a:solidFill>
              <a:latin typeface="Nunito SemiBold"/>
              <a:ea typeface="Nunito SemiBold"/>
              <a:cs typeface="Nunito SemiBold"/>
              <a:sym typeface="Nunito SemiBold"/>
            </a:endParaRPr>
          </a:p>
          <a:p>
            <a:pPr indent="0" lvl="0" marL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t/>
            </a:r>
            <a:endParaRPr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ctr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SzPts val="935"/>
              <a:buNone/>
            </a:pPr>
            <a:br>
              <a:rPr b="1" lang="en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endParaRPr>
              <a:solidFill>
                <a:schemeClr val="dk1"/>
              </a:solidFill>
            </a:endParaRPr>
          </a:p>
        </p:txBody>
      </p:sp>
      <p:sp>
        <p:nvSpPr>
          <p:cNvPr id="106" name="Google Shape;106;p26"/>
          <p:cNvSpPr/>
          <p:nvPr/>
        </p:nvSpPr>
        <p:spPr>
          <a:xfrm>
            <a:off x="0" y="-22150"/>
            <a:ext cx="9144000" cy="516900"/>
          </a:xfrm>
          <a:prstGeom prst="rect">
            <a:avLst/>
          </a:prstGeom>
          <a:gradFill>
            <a:gsLst>
              <a:gs pos="0">
                <a:srgbClr val="DFEAFB"/>
              </a:gs>
              <a:gs pos="13000">
                <a:srgbClr val="6A90D1"/>
              </a:gs>
              <a:gs pos="44000">
                <a:srgbClr val="91AEDF"/>
              </a:gs>
              <a:gs pos="100000">
                <a:srgbClr val="4372C3"/>
              </a:gs>
            </a:gsLst>
            <a:lin ang="8099331" scaled="0"/>
          </a:gra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600">
              <a:solidFill>
                <a:srgbClr val="FFFFFF"/>
              </a:solidFill>
              <a:latin typeface="Spectral"/>
              <a:ea typeface="Spectral"/>
              <a:cs typeface="Spectral"/>
              <a:sym typeface="Spectral"/>
            </a:endParaRPr>
          </a:p>
        </p:txBody>
      </p:sp>
      <p:pic>
        <p:nvPicPr>
          <p:cNvPr id="107" name="Google Shape;107;p26" title="download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8494" y="494749"/>
            <a:ext cx="701225" cy="43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26"/>
          <p:cNvPicPr preferRelativeResize="0"/>
          <p:nvPr/>
        </p:nvPicPr>
        <p:blipFill rotWithShape="1">
          <a:blip r:embed="rId4">
            <a:alphaModFix/>
          </a:blip>
          <a:srcRect b="22686" l="0" r="0" t="25962"/>
          <a:stretch/>
        </p:blipFill>
        <p:spPr>
          <a:xfrm>
            <a:off x="7720700" y="4600375"/>
            <a:ext cx="1423299" cy="411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26" title="aacl-logo-v0.1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90500" y="576751"/>
            <a:ext cx="1085350" cy="27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5"/>
          <p:cNvSpPr txBox="1"/>
          <p:nvPr>
            <p:ph idx="1" type="body"/>
          </p:nvPr>
        </p:nvSpPr>
        <p:spPr>
          <a:xfrm>
            <a:off x="273000" y="943830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br>
              <a:rPr b="1" lang="en" sz="1945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br>
              <a:rPr b="1" lang="en" sz="1945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br>
              <a:rPr b="1" lang="en" sz="182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1" lang="en" sz="182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                                           </a:t>
            </a:r>
            <a:r>
              <a:rPr b="1" lang="en" sz="182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b="1" sz="182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t/>
            </a:r>
            <a:endParaRPr b="1" sz="222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b="1" lang="en" sz="222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                                        </a:t>
            </a:r>
            <a:r>
              <a:rPr b="1" lang="en" sz="222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Thank you </a:t>
            </a:r>
            <a:br>
              <a:rPr b="1" lang="en" sz="222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br>
              <a:rPr b="1" lang="en" sz="222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br>
              <a:rPr b="1" lang="en" sz="182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1" lang="en" sz="182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                                             </a:t>
            </a:r>
            <a:r>
              <a:rPr b="1" lang="en" sz="202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2329">
              <a:solidFill>
                <a:schemeClr val="dk1"/>
              </a:solidFill>
            </a:endParaRPr>
          </a:p>
        </p:txBody>
      </p:sp>
      <p:pic>
        <p:nvPicPr>
          <p:cNvPr id="224" name="Google Shape;224;p35" title="download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1994" y="4534174"/>
            <a:ext cx="701225" cy="43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35"/>
          <p:cNvPicPr preferRelativeResize="0"/>
          <p:nvPr/>
        </p:nvPicPr>
        <p:blipFill rotWithShape="1">
          <a:blip r:embed="rId4">
            <a:alphaModFix/>
          </a:blip>
          <a:srcRect b="22686" l="0" r="0" t="25962"/>
          <a:stretch/>
        </p:blipFill>
        <p:spPr>
          <a:xfrm>
            <a:off x="7592100" y="4547313"/>
            <a:ext cx="1423299" cy="411126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35"/>
          <p:cNvSpPr/>
          <p:nvPr/>
        </p:nvSpPr>
        <p:spPr>
          <a:xfrm>
            <a:off x="0" y="8725"/>
            <a:ext cx="9144000" cy="505750"/>
          </a:xfrm>
          <a:prstGeom prst="flowChartProcess">
            <a:avLst/>
          </a:prstGeom>
          <a:solidFill>
            <a:srgbClr val="6292E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227" name="Google Shape;227;p35" title="aacl-logo-v0.1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90500" y="576751"/>
            <a:ext cx="1085350" cy="27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7"/>
          <p:cNvSpPr/>
          <p:nvPr/>
        </p:nvSpPr>
        <p:spPr>
          <a:xfrm>
            <a:off x="0" y="8716"/>
            <a:ext cx="9151525" cy="505750"/>
          </a:xfrm>
          <a:prstGeom prst="flowChartProcess">
            <a:avLst/>
          </a:prstGeom>
          <a:solidFill>
            <a:srgbClr val="6292E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n" sz="2300">
                <a:solidFill>
                  <a:schemeClr val="lt1"/>
                </a:solidFill>
              </a:rPr>
              <a:t>Challenges in Hindi OCR Verification</a:t>
            </a:r>
            <a:endParaRPr b="1" i="0" sz="2300" u="none" cap="none" strike="noStrike">
              <a:solidFill>
                <a:schemeClr val="lt1"/>
              </a:solidFill>
            </a:endParaRPr>
          </a:p>
        </p:txBody>
      </p:sp>
      <p:sp>
        <p:nvSpPr>
          <p:cNvPr id="115" name="Google Shape;115;p27"/>
          <p:cNvSpPr txBox="1"/>
          <p:nvPr/>
        </p:nvSpPr>
        <p:spPr>
          <a:xfrm>
            <a:off x="40409" y="1057132"/>
            <a:ext cx="8794500" cy="394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1950" lvl="1" marL="9144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100"/>
              <a:buChar char="○"/>
            </a:pPr>
            <a:r>
              <a:rPr b="1" lang="en" sz="1900">
                <a:solidFill>
                  <a:schemeClr val="dk1"/>
                </a:solidFill>
              </a:rPr>
              <a:t>The Problem:</a:t>
            </a:r>
            <a:br>
              <a:rPr lang="en" sz="1900">
                <a:solidFill>
                  <a:schemeClr val="dk1"/>
                </a:solidFill>
              </a:rPr>
            </a:br>
            <a:endParaRPr sz="1900">
              <a:solidFill>
                <a:schemeClr val="dk1"/>
              </a:solidFill>
            </a:endParaRPr>
          </a:p>
          <a:p>
            <a:pPr indent="0" lvl="0" marL="9144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</a:endParaRPr>
          </a:p>
        </p:txBody>
      </p:sp>
      <p:pic>
        <p:nvPicPr>
          <p:cNvPr id="116" name="Google Shape;116;p27" title="download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1994" y="4534174"/>
            <a:ext cx="701225" cy="43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27"/>
          <p:cNvPicPr preferRelativeResize="0"/>
          <p:nvPr/>
        </p:nvPicPr>
        <p:blipFill rotWithShape="1">
          <a:blip r:embed="rId4">
            <a:alphaModFix/>
          </a:blip>
          <a:srcRect b="22686" l="0" r="0" t="25962"/>
          <a:stretch/>
        </p:blipFill>
        <p:spPr>
          <a:xfrm>
            <a:off x="7592100" y="4547313"/>
            <a:ext cx="1423299" cy="411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27" title="12.png"/>
          <p:cNvPicPr preferRelativeResize="0"/>
          <p:nvPr/>
        </p:nvPicPr>
        <p:blipFill rotWithShape="1">
          <a:blip r:embed="rId5">
            <a:alphaModFix/>
          </a:blip>
          <a:srcRect b="-11957" l="0" r="-11969" t="0"/>
          <a:stretch/>
        </p:blipFill>
        <p:spPr>
          <a:xfrm>
            <a:off x="3097938" y="2158913"/>
            <a:ext cx="968674" cy="411125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27"/>
          <p:cNvSpPr txBox="1"/>
          <p:nvPr/>
        </p:nvSpPr>
        <p:spPr>
          <a:xfrm>
            <a:off x="1972800" y="3996888"/>
            <a:ext cx="4701600" cy="76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</a:rPr>
              <a:t>             "Can you trust what you see?"</a:t>
            </a:r>
            <a:endParaRPr b="1" sz="1800">
              <a:solidFill>
                <a:schemeClr val="dk1"/>
              </a:solidFill>
            </a:endParaRPr>
          </a:p>
        </p:txBody>
      </p:sp>
      <p:pic>
        <p:nvPicPr>
          <p:cNvPr id="120" name="Google Shape;120;p2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792411" y="2207638"/>
            <a:ext cx="701225" cy="3136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2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903568" y="2981887"/>
            <a:ext cx="590057" cy="31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27" title="27.png"/>
          <p:cNvPicPr preferRelativeResize="0"/>
          <p:nvPr/>
        </p:nvPicPr>
        <p:blipFill rotWithShape="1">
          <a:blip r:embed="rId8">
            <a:alphaModFix/>
          </a:blip>
          <a:srcRect b="-7330" l="0" r="-7330" t="0"/>
          <a:stretch/>
        </p:blipFill>
        <p:spPr>
          <a:xfrm>
            <a:off x="3195587" y="2951327"/>
            <a:ext cx="773372" cy="37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2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853240" y="2569629"/>
            <a:ext cx="690710" cy="36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27" title="202.png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231662" y="2565825"/>
            <a:ext cx="701225" cy="3747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27" title="216.png"/>
          <p:cNvPicPr preferRelativeResize="0"/>
          <p:nvPr/>
        </p:nvPicPr>
        <p:blipFill rotWithShape="1">
          <a:blip r:embed="rId11">
            <a:alphaModFix/>
          </a:blip>
          <a:srcRect b="-37854" l="0" r="-37854" t="0"/>
          <a:stretch/>
        </p:blipFill>
        <p:spPr>
          <a:xfrm>
            <a:off x="3032200" y="3347525"/>
            <a:ext cx="1169828" cy="37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27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4903576" y="3405038"/>
            <a:ext cx="737050" cy="25976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27" name="Google Shape;127;p27"/>
          <p:cNvGraphicFramePr/>
          <p:nvPr/>
        </p:nvGraphicFramePr>
        <p:xfrm>
          <a:off x="2774275" y="17627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{E23314D5-41F8-462C-A20E-1866014BEA4E}</a:tableStyleId>
              </a:tblPr>
              <a:tblGrid>
                <a:gridCol w="1663375"/>
                <a:gridCol w="1663375"/>
              </a:tblGrid>
              <a:tr h="110525"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Real Word Images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OCR Prediction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273800"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273800"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273800"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273800"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128" name="Google Shape;128;p27" title="aacl-logo-v0.1.png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7990500" y="576751"/>
            <a:ext cx="1085350" cy="27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8"/>
          <p:cNvSpPr/>
          <p:nvPr/>
        </p:nvSpPr>
        <p:spPr>
          <a:xfrm>
            <a:off x="0" y="8716"/>
            <a:ext cx="9155950" cy="505750"/>
          </a:xfrm>
          <a:prstGeom prst="flowChartProcess">
            <a:avLst/>
          </a:prstGeom>
          <a:solidFill>
            <a:srgbClr val="6292E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n" sz="2300">
                <a:solidFill>
                  <a:schemeClr val="lt1"/>
                </a:solidFill>
              </a:rPr>
              <a:t>Key Contributions</a:t>
            </a:r>
            <a:endParaRPr b="1" i="0" sz="2300" u="none" cap="none" strike="noStrike">
              <a:solidFill>
                <a:schemeClr val="lt1"/>
              </a:solidFill>
            </a:endParaRPr>
          </a:p>
        </p:txBody>
      </p:sp>
      <p:sp>
        <p:nvSpPr>
          <p:cNvPr id="134" name="Google Shape;134;p28"/>
          <p:cNvSpPr txBox="1"/>
          <p:nvPr/>
        </p:nvSpPr>
        <p:spPr>
          <a:xfrm>
            <a:off x="293150" y="1066000"/>
            <a:ext cx="8794500" cy="394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AutoNum type="arabicPeriod"/>
            </a:pPr>
            <a:r>
              <a:rPr b="1" lang="en" sz="1900">
                <a:solidFill>
                  <a:schemeClr val="dk1"/>
                </a:solidFill>
              </a:rPr>
              <a:t>Grayscale Synthesis:</a:t>
            </a:r>
            <a:r>
              <a:rPr lang="en" sz="1900">
                <a:solidFill>
                  <a:schemeClr val="dk1"/>
                </a:solidFill>
              </a:rPr>
              <a:t> A technique to transform OCR text predictions.</a:t>
            </a:r>
            <a:endParaRPr sz="19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AutoNum type="arabicPeriod"/>
            </a:pPr>
            <a:r>
              <a:rPr b="1" lang="en" sz="1900">
                <a:solidFill>
                  <a:schemeClr val="dk1"/>
                </a:solidFill>
              </a:rPr>
              <a:t>Multi-Feature Representation:</a:t>
            </a:r>
            <a:r>
              <a:rPr lang="en" sz="1900">
                <a:solidFill>
                  <a:schemeClr val="dk1"/>
                </a:solidFill>
              </a:rPr>
              <a:t> Combining semantic features with geometric features.</a:t>
            </a:r>
            <a:endParaRPr sz="19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AutoNum type="arabicPeriod"/>
            </a:pPr>
            <a:r>
              <a:rPr b="1" lang="en" sz="1900">
                <a:solidFill>
                  <a:schemeClr val="dk1"/>
                </a:solidFill>
              </a:rPr>
              <a:t>Novel Patching Strategies:</a:t>
            </a:r>
            <a:r>
              <a:rPr lang="en" sz="1900">
                <a:solidFill>
                  <a:schemeClr val="dk1"/>
                </a:solidFill>
              </a:rPr>
              <a:t> Evaluation of multiple segmentation strategies.</a:t>
            </a:r>
            <a:endParaRPr b="1" sz="1900">
              <a:solidFill>
                <a:schemeClr val="dk1"/>
              </a:solidFill>
            </a:endParaRPr>
          </a:p>
        </p:txBody>
      </p:sp>
      <p:pic>
        <p:nvPicPr>
          <p:cNvPr id="135" name="Google Shape;135;p28" title="download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1994" y="4534174"/>
            <a:ext cx="701225" cy="43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28"/>
          <p:cNvPicPr preferRelativeResize="0"/>
          <p:nvPr/>
        </p:nvPicPr>
        <p:blipFill rotWithShape="1">
          <a:blip r:embed="rId4">
            <a:alphaModFix/>
          </a:blip>
          <a:srcRect b="22686" l="0" r="0" t="25962"/>
          <a:stretch/>
        </p:blipFill>
        <p:spPr>
          <a:xfrm>
            <a:off x="7592100" y="4547313"/>
            <a:ext cx="1423299" cy="411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28" title="aacl-logo-v0.1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90500" y="576751"/>
            <a:ext cx="1085350" cy="27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9"/>
          <p:cNvSpPr/>
          <p:nvPr/>
        </p:nvSpPr>
        <p:spPr>
          <a:xfrm>
            <a:off x="0" y="8716"/>
            <a:ext cx="9155950" cy="505750"/>
          </a:xfrm>
          <a:prstGeom prst="flowChartProcess">
            <a:avLst/>
          </a:prstGeom>
          <a:solidFill>
            <a:srgbClr val="6292E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n" sz="2300">
                <a:solidFill>
                  <a:schemeClr val="lt1"/>
                </a:solidFill>
              </a:rPr>
              <a:t>Dataset Preparation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43" name="Google Shape;143;p29"/>
          <p:cNvSpPr txBox="1"/>
          <p:nvPr/>
        </p:nvSpPr>
        <p:spPr>
          <a:xfrm>
            <a:off x="119925" y="772850"/>
            <a:ext cx="8814600" cy="40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44" name="Google Shape;144;p29"/>
          <p:cNvSpPr txBox="1"/>
          <p:nvPr/>
        </p:nvSpPr>
        <p:spPr>
          <a:xfrm>
            <a:off x="119925" y="1082854"/>
            <a:ext cx="5688000" cy="40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500">
                <a:solidFill>
                  <a:schemeClr val="dk1"/>
                </a:solidFill>
              </a:rPr>
              <a:t>Synthetic Training Data (for OCR model):</a:t>
            </a:r>
            <a:endParaRPr b="1" sz="1500">
              <a:solidFill>
                <a:schemeClr val="dk1"/>
              </a:solidFill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en" sz="1500">
                <a:solidFill>
                  <a:schemeClr val="dk1"/>
                </a:solidFill>
              </a:rPr>
              <a:t>10 million images generated using 900+ Hindi fonts.</a:t>
            </a:r>
            <a:endParaRPr sz="1500">
              <a:solidFill>
                <a:schemeClr val="dk1"/>
              </a:solidFill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en" sz="1500">
                <a:solidFill>
                  <a:schemeClr val="dk1"/>
                </a:solidFill>
              </a:rPr>
              <a:t>Includes realistic degradations .</a:t>
            </a:r>
            <a:endParaRPr sz="1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500">
                <a:solidFill>
                  <a:schemeClr val="dk1"/>
                </a:solidFill>
              </a:rPr>
              <a:t>Real-World Testing Data:</a:t>
            </a:r>
            <a:endParaRPr b="1" sz="1500">
              <a:solidFill>
                <a:schemeClr val="dk1"/>
              </a:solidFill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en" sz="1500">
                <a:solidFill>
                  <a:schemeClr val="dk1"/>
                </a:solidFill>
              </a:rPr>
              <a:t>1000 books use to </a:t>
            </a:r>
            <a:r>
              <a:rPr lang="en" sz="1500">
                <a:solidFill>
                  <a:schemeClr val="dk1"/>
                </a:solidFill>
              </a:rPr>
              <a:t>ensure diversity.</a:t>
            </a:r>
            <a:endParaRPr sz="1500">
              <a:solidFill>
                <a:schemeClr val="dk1"/>
              </a:solidFill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b="1" lang="en" sz="1500">
                <a:solidFill>
                  <a:schemeClr val="dk1"/>
                </a:solidFill>
              </a:rPr>
              <a:t>Split:</a:t>
            </a:r>
            <a:r>
              <a:rPr lang="en" sz="1500">
                <a:solidFill>
                  <a:schemeClr val="dk1"/>
                </a:solidFill>
              </a:rPr>
              <a:t> 80% Training, 10% Validation, 10% Testing.</a:t>
            </a:r>
            <a:endParaRPr sz="1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 sz="1100">
                <a:solidFill>
                  <a:schemeClr val="dk1"/>
                </a:solidFill>
              </a:rPr>
              <a:t>   </a:t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145" name="Google Shape;145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37100" y="1214250"/>
            <a:ext cx="3727725" cy="2255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9" title="download.png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1994" y="4534174"/>
            <a:ext cx="701225" cy="43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29"/>
          <p:cNvPicPr preferRelativeResize="0"/>
          <p:nvPr/>
        </p:nvPicPr>
        <p:blipFill rotWithShape="1">
          <a:blip r:embed="rId5">
            <a:alphaModFix/>
          </a:blip>
          <a:srcRect b="22686" l="0" r="0" t="25962"/>
          <a:stretch/>
        </p:blipFill>
        <p:spPr>
          <a:xfrm>
            <a:off x="7592100" y="4547313"/>
            <a:ext cx="1423299" cy="411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29" title="aacl-logo-v0.1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990500" y="576751"/>
            <a:ext cx="1085350" cy="27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0"/>
          <p:cNvSpPr/>
          <p:nvPr/>
        </p:nvSpPr>
        <p:spPr>
          <a:xfrm>
            <a:off x="0" y="8716"/>
            <a:ext cx="9155950" cy="505750"/>
          </a:xfrm>
          <a:prstGeom prst="flowChartProcess">
            <a:avLst/>
          </a:prstGeom>
          <a:solidFill>
            <a:srgbClr val="6292E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n" sz="2300">
                <a:solidFill>
                  <a:schemeClr val="lt1"/>
                </a:solidFill>
              </a:rPr>
              <a:t>Segmentation Strategies</a:t>
            </a:r>
            <a:endParaRPr b="1" i="0" sz="2300" u="none" cap="none" strike="noStrike">
              <a:solidFill>
                <a:schemeClr val="lt1"/>
              </a:solidFill>
            </a:endParaRPr>
          </a:p>
        </p:txBody>
      </p:sp>
      <p:sp>
        <p:nvSpPr>
          <p:cNvPr id="154" name="Google Shape;154;p30"/>
          <p:cNvSpPr txBox="1"/>
          <p:nvPr/>
        </p:nvSpPr>
        <p:spPr>
          <a:xfrm>
            <a:off x="133250" y="1096787"/>
            <a:ext cx="8961300" cy="40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b="1" lang="en">
                <a:solidFill>
                  <a:schemeClr val="dk1"/>
                </a:solidFill>
              </a:rPr>
              <a:t>Hindi Challenge:</a:t>
            </a:r>
            <a:r>
              <a:rPr lang="en">
                <a:solidFill>
                  <a:schemeClr val="dk1"/>
                </a:solidFill>
              </a:rPr>
              <a:t> Complex conjuncts make standard segmentation hard.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b="1" lang="en">
                <a:solidFill>
                  <a:schemeClr val="dk1"/>
                </a:solidFill>
              </a:rPr>
              <a:t>Akshara-level Patch</a:t>
            </a:r>
            <a:r>
              <a:rPr lang="en">
                <a:solidFill>
                  <a:schemeClr val="dk1"/>
                </a:solidFill>
              </a:rPr>
              <a:t> </a:t>
            </a:r>
            <a:endParaRPr>
              <a:solidFill>
                <a:schemeClr val="dk1"/>
              </a:solidFill>
            </a:endParaRPr>
          </a:p>
          <a:p>
            <a:pPr indent="-3175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romanLcPeriod"/>
            </a:pPr>
            <a:r>
              <a:rPr lang="en">
                <a:solidFill>
                  <a:schemeClr val="dk1"/>
                </a:solidFill>
              </a:rPr>
              <a:t>Linguistically meaningful syllables</a:t>
            </a:r>
            <a:endParaRPr>
              <a:solidFill>
                <a:schemeClr val="dk1"/>
              </a:solidFill>
            </a:endParaRPr>
          </a:p>
          <a:p>
            <a:pPr indent="-3175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romanLcPeriod"/>
            </a:pPr>
            <a:r>
              <a:rPr lang="en">
                <a:solidFill>
                  <a:schemeClr val="dk1"/>
                </a:solidFill>
              </a:rPr>
              <a:t>Connected component analysis + linguistic rules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b="1" lang="en">
                <a:solidFill>
                  <a:schemeClr val="dk1"/>
                </a:solidFill>
              </a:rPr>
              <a:t>Character-level Patch</a:t>
            </a:r>
            <a:endParaRPr b="1">
              <a:solidFill>
                <a:schemeClr val="dk1"/>
              </a:solidFill>
            </a:endParaRPr>
          </a:p>
          <a:p>
            <a:pPr indent="-3175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romanLcPeriod"/>
            </a:pPr>
            <a:r>
              <a:rPr lang="en">
                <a:solidFill>
                  <a:schemeClr val="dk1"/>
                </a:solidFill>
              </a:rPr>
              <a:t>Finest granularity</a:t>
            </a:r>
            <a:endParaRPr>
              <a:solidFill>
                <a:schemeClr val="dk1"/>
              </a:solidFill>
            </a:endParaRPr>
          </a:p>
          <a:p>
            <a:pPr indent="-3175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romanLcPeriod"/>
            </a:pPr>
            <a:r>
              <a:rPr lang="en">
                <a:solidFill>
                  <a:schemeClr val="dk1"/>
                </a:solidFill>
              </a:rPr>
              <a:t>Individual characters including conjuncts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b="1" lang="en">
                <a:solidFill>
                  <a:schemeClr val="dk1"/>
                </a:solidFill>
              </a:rPr>
              <a:t>Uniform Patch</a:t>
            </a:r>
            <a:r>
              <a:rPr lang="en">
                <a:solidFill>
                  <a:schemeClr val="dk1"/>
                </a:solidFill>
              </a:rPr>
              <a:t> </a:t>
            </a:r>
            <a:endParaRPr>
              <a:solidFill>
                <a:schemeClr val="dk1"/>
              </a:solidFill>
            </a:endParaRPr>
          </a:p>
          <a:p>
            <a:pPr indent="-3175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romanLcPeriod"/>
            </a:pPr>
            <a:r>
              <a:rPr lang="en">
                <a:solidFill>
                  <a:schemeClr val="dk1"/>
                </a:solidFill>
              </a:rPr>
              <a:t>Equal-sized segments</a:t>
            </a:r>
            <a:endParaRPr>
              <a:solidFill>
                <a:schemeClr val="dk1"/>
              </a:solidFill>
            </a:endParaRPr>
          </a:p>
          <a:p>
            <a:pPr indent="-3175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romanLcPeriod"/>
            </a:pPr>
            <a:r>
              <a:rPr lang="en">
                <a:solidFill>
                  <a:schemeClr val="dk1"/>
                </a:solidFill>
              </a:rPr>
              <a:t>Assumes uniform spacing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b="1" lang="en">
                <a:solidFill>
                  <a:schemeClr val="dk1"/>
                </a:solidFill>
              </a:rPr>
              <a:t>Random Patch</a:t>
            </a:r>
            <a:r>
              <a:rPr lang="en">
                <a:solidFill>
                  <a:schemeClr val="dk1"/>
                </a:solidFill>
              </a:rPr>
              <a:t> </a:t>
            </a:r>
            <a:endParaRPr>
              <a:solidFill>
                <a:schemeClr val="dk1"/>
              </a:solidFill>
            </a:endParaRPr>
          </a:p>
          <a:p>
            <a:pPr indent="-3175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romanLcPeriod"/>
            </a:pPr>
            <a:r>
              <a:rPr lang="en">
                <a:solidFill>
                  <a:schemeClr val="dk1"/>
                </a:solidFill>
              </a:rPr>
              <a:t>Random intervals</a:t>
            </a:r>
            <a:endParaRPr>
              <a:solidFill>
                <a:schemeClr val="dk1"/>
              </a:solidFill>
            </a:endParaRPr>
          </a:p>
          <a:p>
            <a:pPr indent="-3175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romanLcPeriod"/>
            </a:pPr>
            <a:r>
              <a:rPr lang="en">
                <a:solidFill>
                  <a:schemeClr val="dk1"/>
                </a:solidFill>
              </a:rPr>
              <a:t>Lower-bound reference</a:t>
            </a:r>
            <a:endParaRPr i="1" sz="800">
              <a:solidFill>
                <a:schemeClr val="dk1"/>
              </a:solidFill>
            </a:endParaRPr>
          </a:p>
        </p:txBody>
      </p:sp>
      <p:pic>
        <p:nvPicPr>
          <p:cNvPr id="155" name="Google Shape;155;p30" title="download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1994" y="4534174"/>
            <a:ext cx="701225" cy="43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30"/>
          <p:cNvPicPr preferRelativeResize="0"/>
          <p:nvPr/>
        </p:nvPicPr>
        <p:blipFill rotWithShape="1">
          <a:blip r:embed="rId4">
            <a:alphaModFix/>
          </a:blip>
          <a:srcRect b="22686" l="0" r="0" t="25962"/>
          <a:stretch/>
        </p:blipFill>
        <p:spPr>
          <a:xfrm>
            <a:off x="7592100" y="4547313"/>
            <a:ext cx="1423299" cy="411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53300" y="1201078"/>
            <a:ext cx="2169300" cy="1693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3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669750" y="2894900"/>
            <a:ext cx="2052850" cy="160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30" title="aacl-logo-v0.1.pn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990500" y="576751"/>
            <a:ext cx="1085350" cy="27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4806" y="1150125"/>
            <a:ext cx="3024443" cy="1774900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31"/>
          <p:cNvSpPr/>
          <p:nvPr/>
        </p:nvSpPr>
        <p:spPr>
          <a:xfrm>
            <a:off x="3476350" y="1726950"/>
            <a:ext cx="246600" cy="284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31"/>
          <p:cNvSpPr/>
          <p:nvPr/>
        </p:nvSpPr>
        <p:spPr>
          <a:xfrm>
            <a:off x="0" y="4282"/>
            <a:ext cx="9155950" cy="505750"/>
          </a:xfrm>
          <a:prstGeom prst="flowChartProcess">
            <a:avLst/>
          </a:prstGeom>
          <a:solidFill>
            <a:srgbClr val="6292E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1" sz="2300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lang="en" sz="2300">
                <a:solidFill>
                  <a:schemeClr val="lt1"/>
                </a:solidFill>
              </a:rPr>
              <a:t>Graph Construction</a:t>
            </a:r>
            <a:endParaRPr b="1" sz="2300">
              <a:solidFill>
                <a:schemeClr val="lt1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sz="2300">
              <a:solidFill>
                <a:schemeClr val="lt1"/>
              </a:solidFill>
            </a:endParaRPr>
          </a:p>
        </p:txBody>
      </p:sp>
      <p:sp>
        <p:nvSpPr>
          <p:cNvPr id="167" name="Google Shape;167;p31"/>
          <p:cNvSpPr txBox="1"/>
          <p:nvPr/>
        </p:nvSpPr>
        <p:spPr>
          <a:xfrm>
            <a:off x="103300" y="1100650"/>
            <a:ext cx="8961300" cy="40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168" name="Google Shape;168;p31"/>
          <p:cNvSpPr/>
          <p:nvPr/>
        </p:nvSpPr>
        <p:spPr>
          <a:xfrm>
            <a:off x="3922500" y="3701175"/>
            <a:ext cx="649500" cy="358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69" name="Google Shape;169;p31"/>
          <p:cNvSpPr/>
          <p:nvPr/>
        </p:nvSpPr>
        <p:spPr>
          <a:xfrm>
            <a:off x="5341925" y="2846475"/>
            <a:ext cx="2327400" cy="358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31"/>
          <p:cNvSpPr txBox="1"/>
          <p:nvPr/>
        </p:nvSpPr>
        <p:spPr>
          <a:xfrm>
            <a:off x="1900175" y="3269835"/>
            <a:ext cx="5606700" cy="23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300">
                <a:solidFill>
                  <a:schemeClr val="dk1"/>
                </a:solidFill>
              </a:rPr>
              <a:t>Node Features (The "Stability" Vector):</a:t>
            </a:r>
            <a:r>
              <a:rPr lang="en" sz="1300">
                <a:solidFill>
                  <a:schemeClr val="dk1"/>
                </a:solidFill>
              </a:rPr>
              <a:t> Each node contains a vector capturing:</a:t>
            </a:r>
            <a:endParaRPr sz="1300">
              <a:solidFill>
                <a:schemeClr val="dk1"/>
              </a:solidFill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300"/>
              <a:buAutoNum type="arabicPeriod"/>
            </a:pPr>
            <a:r>
              <a:rPr b="1" lang="en" sz="1300">
                <a:solidFill>
                  <a:schemeClr val="dk1"/>
                </a:solidFill>
              </a:rPr>
              <a:t>Geometric:</a:t>
            </a:r>
            <a:r>
              <a:rPr lang="en" sz="1300">
                <a:solidFill>
                  <a:schemeClr val="dk1"/>
                </a:solidFill>
              </a:rPr>
              <a:t> Hu Moments (Shape), Pixel Count (Size).</a:t>
            </a:r>
            <a:endParaRPr sz="1300">
              <a:solidFill>
                <a:schemeClr val="dk1"/>
              </a:solidFill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AutoNum type="arabicPeriod"/>
            </a:pPr>
            <a:r>
              <a:rPr b="1" lang="en" sz="1300">
                <a:solidFill>
                  <a:schemeClr val="dk1"/>
                </a:solidFill>
              </a:rPr>
              <a:t>Semantic (Cross-Entropy):</a:t>
            </a:r>
            <a:r>
              <a:rPr lang="en" sz="1300">
                <a:solidFill>
                  <a:schemeClr val="dk1"/>
                </a:solidFill>
              </a:rPr>
              <a:t> Measures "Visual Stability."</a:t>
            </a:r>
            <a:endParaRPr sz="1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171" name="Google Shape;171;p31" title="download.png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1994" y="4534174"/>
            <a:ext cx="701225" cy="43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31"/>
          <p:cNvPicPr preferRelativeResize="0"/>
          <p:nvPr/>
        </p:nvPicPr>
        <p:blipFill rotWithShape="1">
          <a:blip r:embed="rId5">
            <a:alphaModFix/>
          </a:blip>
          <a:srcRect b="22686" l="0" r="0" t="25962"/>
          <a:stretch/>
        </p:blipFill>
        <p:spPr>
          <a:xfrm>
            <a:off x="7592100" y="4547313"/>
            <a:ext cx="1423299" cy="411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3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875797" y="971241"/>
            <a:ext cx="2701650" cy="2215795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31"/>
          <p:cNvSpPr/>
          <p:nvPr/>
        </p:nvSpPr>
        <p:spPr>
          <a:xfrm rot="10800000">
            <a:off x="3922500" y="1953575"/>
            <a:ext cx="1602600" cy="1680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31"/>
          <p:cNvSpPr/>
          <p:nvPr/>
        </p:nvSpPr>
        <p:spPr>
          <a:xfrm>
            <a:off x="274725" y="1594950"/>
            <a:ext cx="908100" cy="358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176" name="Google Shape;176;p31" title="aacl-logo-v0.1.pn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990500" y="576751"/>
            <a:ext cx="1085350" cy="27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2"/>
          <p:cNvSpPr/>
          <p:nvPr/>
        </p:nvSpPr>
        <p:spPr>
          <a:xfrm>
            <a:off x="0" y="8716"/>
            <a:ext cx="9155950" cy="505750"/>
          </a:xfrm>
          <a:prstGeom prst="flowChartProcess">
            <a:avLst/>
          </a:prstGeom>
          <a:solidFill>
            <a:srgbClr val="6292E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n" sz="2300">
                <a:solidFill>
                  <a:schemeClr val="lt1"/>
                </a:solidFill>
              </a:rPr>
              <a:t>System Overview</a:t>
            </a:r>
            <a:endParaRPr b="1" i="0" sz="2300" u="none" cap="none" strike="noStrike">
              <a:solidFill>
                <a:schemeClr val="lt1"/>
              </a:solidFill>
            </a:endParaRPr>
          </a:p>
        </p:txBody>
      </p:sp>
      <p:sp>
        <p:nvSpPr>
          <p:cNvPr id="182" name="Google Shape;182;p32"/>
          <p:cNvSpPr txBox="1"/>
          <p:nvPr/>
        </p:nvSpPr>
        <p:spPr>
          <a:xfrm>
            <a:off x="133250" y="3439096"/>
            <a:ext cx="8681100" cy="17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300">
                <a:solidFill>
                  <a:schemeClr val="dk1"/>
                </a:solidFill>
              </a:rPr>
              <a:t>Key Steps:</a:t>
            </a:r>
            <a:endParaRPr b="1" sz="13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</a:rPr>
              <a:t>Real book image → OCR prediction → Synthetic grayscale rendering → ResNet-50 feature extraction → Width Projection Cutting  → Character Graph → Line Graph → GCN-based verification</a:t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</a:endParaRPr>
          </a:p>
        </p:txBody>
      </p:sp>
      <p:pic>
        <p:nvPicPr>
          <p:cNvPr id="183" name="Google Shape;183;p32" title="download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1994" y="4534174"/>
            <a:ext cx="701225" cy="43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32"/>
          <p:cNvPicPr preferRelativeResize="0"/>
          <p:nvPr/>
        </p:nvPicPr>
        <p:blipFill rotWithShape="1">
          <a:blip r:embed="rId4">
            <a:alphaModFix/>
          </a:blip>
          <a:srcRect b="22686" l="0" r="0" t="25962"/>
          <a:stretch/>
        </p:blipFill>
        <p:spPr>
          <a:xfrm>
            <a:off x="7592100" y="4547313"/>
            <a:ext cx="1423299" cy="411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51269" y="845935"/>
            <a:ext cx="2443050" cy="1052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3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601205" y="839012"/>
            <a:ext cx="1893325" cy="125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3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418232" y="770340"/>
            <a:ext cx="1985075" cy="137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3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349901" y="1269776"/>
            <a:ext cx="304800" cy="1038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3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914800" y="2308000"/>
            <a:ext cx="1708875" cy="1519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32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956033" y="2436506"/>
            <a:ext cx="1893325" cy="1217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32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936976" y="2344725"/>
            <a:ext cx="2052160" cy="1519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32" title="aacl-logo-v0.1.png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7990500" y="576751"/>
            <a:ext cx="1085350" cy="27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3"/>
          <p:cNvSpPr/>
          <p:nvPr/>
        </p:nvSpPr>
        <p:spPr>
          <a:xfrm>
            <a:off x="0" y="8725"/>
            <a:ext cx="9155950" cy="505750"/>
          </a:xfrm>
          <a:prstGeom prst="flowChartProcess">
            <a:avLst/>
          </a:prstGeom>
          <a:solidFill>
            <a:srgbClr val="6292E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n" sz="2100">
                <a:solidFill>
                  <a:schemeClr val="lt1"/>
                </a:solidFill>
              </a:rPr>
              <a:t>Results</a:t>
            </a:r>
            <a:r>
              <a:rPr b="1" lang="en" sz="1700">
                <a:solidFill>
                  <a:schemeClr val="lt1"/>
                </a:solidFill>
              </a:rPr>
              <a:t> </a:t>
            </a:r>
            <a:endParaRPr b="1" sz="2300">
              <a:solidFill>
                <a:schemeClr val="lt1"/>
              </a:solidFill>
            </a:endParaRPr>
          </a:p>
        </p:txBody>
      </p:sp>
      <p:sp>
        <p:nvSpPr>
          <p:cNvPr id="198" name="Google Shape;198;p33"/>
          <p:cNvSpPr txBox="1"/>
          <p:nvPr/>
        </p:nvSpPr>
        <p:spPr>
          <a:xfrm>
            <a:off x="182700" y="639600"/>
            <a:ext cx="8961300" cy="40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99" name="Google Shape;199;p33"/>
          <p:cNvSpPr txBox="1"/>
          <p:nvPr/>
        </p:nvSpPr>
        <p:spPr>
          <a:xfrm>
            <a:off x="182700" y="769625"/>
            <a:ext cx="8816400" cy="40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200" name="Google Shape;200;p33"/>
          <p:cNvSpPr txBox="1"/>
          <p:nvPr/>
        </p:nvSpPr>
        <p:spPr>
          <a:xfrm>
            <a:off x="967800" y="2571750"/>
            <a:ext cx="7208400" cy="35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201" name="Google Shape;201;p33"/>
          <p:cNvSpPr txBox="1"/>
          <p:nvPr/>
        </p:nvSpPr>
        <p:spPr>
          <a:xfrm>
            <a:off x="84450" y="3121425"/>
            <a:ext cx="4801800" cy="185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dk1"/>
                </a:solidFill>
              </a:rPr>
              <a:t>Takeaways</a:t>
            </a:r>
            <a:r>
              <a:rPr b="1" lang="en" sz="1200">
                <a:solidFill>
                  <a:schemeClr val="dk1"/>
                </a:solidFill>
              </a:rPr>
              <a:t>:</a:t>
            </a:r>
            <a:endParaRPr b="1" sz="1200">
              <a:solidFill>
                <a:schemeClr val="dk1"/>
              </a:solidFill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sz="1200">
                <a:solidFill>
                  <a:schemeClr val="dk1"/>
                </a:solidFill>
              </a:rPr>
              <a:t>Our model achieves the </a:t>
            </a:r>
            <a:r>
              <a:rPr b="1" lang="en" sz="1200">
                <a:solidFill>
                  <a:schemeClr val="dk1"/>
                </a:solidFill>
              </a:rPr>
              <a:t>hi</a:t>
            </a:r>
            <a:r>
              <a:rPr b="1" lang="en" sz="1200">
                <a:solidFill>
                  <a:schemeClr val="dk1"/>
                </a:solidFill>
              </a:rPr>
              <a:t>ghest Precision (0.7357)</a:t>
            </a:r>
            <a:r>
              <a:rPr lang="en" sz="1200">
                <a:solidFill>
                  <a:schemeClr val="dk1"/>
                </a:solidFill>
              </a:rPr>
              <a:t>.</a:t>
            </a:r>
            <a:endParaRPr sz="12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</p:txBody>
      </p:sp>
      <p:pic>
        <p:nvPicPr>
          <p:cNvPr id="202" name="Google Shape;202;p33"/>
          <p:cNvPicPr preferRelativeResize="0"/>
          <p:nvPr/>
        </p:nvPicPr>
        <p:blipFill rotWithShape="1">
          <a:blip r:embed="rId3">
            <a:alphaModFix/>
          </a:blip>
          <a:srcRect b="-10100" l="0" r="0" t="10100"/>
          <a:stretch/>
        </p:blipFill>
        <p:spPr>
          <a:xfrm>
            <a:off x="84450" y="1567488"/>
            <a:ext cx="4159201" cy="1364950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33"/>
          <p:cNvSpPr txBox="1"/>
          <p:nvPr/>
        </p:nvSpPr>
        <p:spPr>
          <a:xfrm>
            <a:off x="216825" y="1072219"/>
            <a:ext cx="4739400" cy="4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1"/>
                </a:solidFill>
              </a:rPr>
              <a:t>Architecture Comparison</a:t>
            </a:r>
            <a:endParaRPr b="1" sz="1600">
              <a:solidFill>
                <a:schemeClr val="dk1"/>
              </a:solidFill>
            </a:endParaRPr>
          </a:p>
        </p:txBody>
      </p:sp>
      <p:pic>
        <p:nvPicPr>
          <p:cNvPr id="204" name="Google Shape;204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15039" y="1429750"/>
            <a:ext cx="4097886" cy="1329825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33"/>
          <p:cNvSpPr txBox="1"/>
          <p:nvPr/>
        </p:nvSpPr>
        <p:spPr>
          <a:xfrm>
            <a:off x="4917375" y="1072219"/>
            <a:ext cx="3740400" cy="29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</a:rPr>
              <a:t>Patching Strategies</a:t>
            </a:r>
            <a:endParaRPr b="1" sz="1800">
              <a:solidFill>
                <a:schemeClr val="dk1"/>
              </a:solidFill>
            </a:endParaRPr>
          </a:p>
        </p:txBody>
      </p:sp>
      <p:sp>
        <p:nvSpPr>
          <p:cNvPr id="206" name="Google Shape;206;p33"/>
          <p:cNvSpPr txBox="1"/>
          <p:nvPr/>
        </p:nvSpPr>
        <p:spPr>
          <a:xfrm>
            <a:off x="4491475" y="3020125"/>
            <a:ext cx="4530900" cy="17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300">
                <a:solidFill>
                  <a:schemeClr val="dk1"/>
                </a:solidFill>
              </a:rPr>
              <a:t>Key Takeaways:</a:t>
            </a:r>
            <a:endParaRPr b="1" sz="1300">
              <a:solidFill>
                <a:schemeClr val="dk1"/>
              </a:solidFill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b="1" lang="en" sz="1200">
                <a:solidFill>
                  <a:schemeClr val="dk1"/>
                </a:solidFill>
              </a:rPr>
              <a:t>Akshar-level</a:t>
            </a:r>
            <a:r>
              <a:rPr lang="en" sz="1200">
                <a:solidFill>
                  <a:schemeClr val="dk1"/>
                </a:solidFill>
              </a:rPr>
              <a:t> is the best balanced strategy (Highest F1).</a:t>
            </a:r>
            <a:endParaRPr sz="1200">
              <a:solidFill>
                <a:schemeClr val="dk1"/>
              </a:solidFill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b="1" lang="en" sz="1200">
                <a:solidFill>
                  <a:schemeClr val="dk1"/>
                </a:solidFill>
              </a:rPr>
              <a:t>Character-level</a:t>
            </a:r>
            <a:r>
              <a:rPr lang="en" sz="1200">
                <a:solidFill>
                  <a:schemeClr val="dk1"/>
                </a:solidFill>
              </a:rPr>
              <a:t> has the best Recall (0.7260)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2"/>
              </a:solidFill>
            </a:endParaRPr>
          </a:p>
        </p:txBody>
      </p:sp>
      <p:pic>
        <p:nvPicPr>
          <p:cNvPr id="207" name="Google Shape;207;p33" title="download.png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1994" y="4534174"/>
            <a:ext cx="701225" cy="43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33"/>
          <p:cNvPicPr preferRelativeResize="0"/>
          <p:nvPr/>
        </p:nvPicPr>
        <p:blipFill rotWithShape="1">
          <a:blip r:embed="rId6">
            <a:alphaModFix/>
          </a:blip>
          <a:srcRect b="22686" l="0" r="0" t="25962"/>
          <a:stretch/>
        </p:blipFill>
        <p:spPr>
          <a:xfrm>
            <a:off x="7592100" y="4547313"/>
            <a:ext cx="1423299" cy="411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33" title="aacl-logo-v0.1.pn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990500" y="576751"/>
            <a:ext cx="1085350" cy="27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4"/>
          <p:cNvSpPr/>
          <p:nvPr/>
        </p:nvSpPr>
        <p:spPr>
          <a:xfrm>
            <a:off x="0" y="8725"/>
            <a:ext cx="9144000" cy="505750"/>
          </a:xfrm>
          <a:prstGeom prst="flowChartProcess">
            <a:avLst/>
          </a:prstGeom>
          <a:solidFill>
            <a:srgbClr val="6292E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n" sz="2300">
                <a:solidFill>
                  <a:schemeClr val="lt1"/>
                </a:solidFill>
              </a:rPr>
              <a:t>Conclusion</a:t>
            </a:r>
            <a:r>
              <a:rPr b="1" lang="en" sz="2300">
                <a:solidFill>
                  <a:schemeClr val="lt1"/>
                </a:solidFill>
              </a:rPr>
              <a:t> and Future Work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15" name="Google Shape;215;p34"/>
          <p:cNvSpPr txBox="1"/>
          <p:nvPr/>
        </p:nvSpPr>
        <p:spPr>
          <a:xfrm>
            <a:off x="73300" y="1067624"/>
            <a:ext cx="8974500" cy="435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</a:rPr>
              <a:t>Conclusion:</a:t>
            </a:r>
            <a:endParaRPr b="1">
              <a:solidFill>
                <a:schemeClr val="dk1"/>
              </a:solidFill>
            </a:endParaRPr>
          </a:p>
          <a:p>
            <a:pPr indent="-2286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dk1"/>
                </a:solidFill>
              </a:rPr>
              <a:t>Summary:</a:t>
            </a:r>
            <a:r>
              <a:rPr lang="en" sz="1500">
                <a:solidFill>
                  <a:schemeClr val="dk1"/>
                </a:solidFill>
              </a:rPr>
              <a:t> We presented a GCN-based verification framework that effectively detects OCR errors in     Hindi text using Real-Synthetic visual comparison.</a:t>
            </a:r>
            <a:endParaRPr sz="1500">
              <a:solidFill>
                <a:schemeClr val="dk1"/>
              </a:solidFill>
            </a:endParaRPr>
          </a:p>
          <a:p>
            <a:pPr indent="-2286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dk1"/>
                </a:solidFill>
              </a:rPr>
              <a:t>Findings:</a:t>
            </a:r>
            <a:endParaRPr b="1" sz="1500">
              <a:solidFill>
                <a:schemeClr val="dk1"/>
              </a:solidFill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en" sz="1500">
                <a:solidFill>
                  <a:schemeClr val="dk1"/>
                </a:solidFill>
              </a:rPr>
              <a:t>Aligning segmentation with linguistic units (Akshara) is critical for performance.</a:t>
            </a:r>
            <a:endParaRPr sz="1500">
              <a:solidFill>
                <a:schemeClr val="dk1"/>
              </a:solidFill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en" sz="1500">
                <a:solidFill>
                  <a:schemeClr val="dk1"/>
                </a:solidFill>
              </a:rPr>
              <a:t>Geometric features (Hu Moments) combined with semantic features provide robust verification.</a:t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</a:rPr>
              <a:t>Future Work:</a:t>
            </a:r>
            <a:endParaRPr b="1">
              <a:solidFill>
                <a:schemeClr val="dk1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rabicPeriod"/>
            </a:pPr>
            <a:r>
              <a:rPr lang="en">
                <a:solidFill>
                  <a:schemeClr val="dk1"/>
                </a:solidFill>
              </a:rPr>
              <a:t>Extend to </a:t>
            </a:r>
            <a:r>
              <a:rPr b="1" lang="en">
                <a:solidFill>
                  <a:schemeClr val="dk1"/>
                </a:solidFill>
              </a:rPr>
              <a:t>Handwritten Text Recognition (HTR)</a:t>
            </a:r>
            <a:r>
              <a:rPr lang="en">
                <a:solidFill>
                  <a:schemeClr val="dk1"/>
                </a:solidFill>
              </a:rPr>
              <a:t>.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rabicPeriod"/>
            </a:pPr>
            <a:r>
              <a:rPr lang="en">
                <a:solidFill>
                  <a:schemeClr val="dk1"/>
                </a:solidFill>
              </a:rPr>
              <a:t>Extend to other Indic scripts (Bengali, Tamil, etc.)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91440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b="1" sz="2000">
              <a:solidFill>
                <a:schemeClr val="dk1"/>
              </a:solidFill>
            </a:endParaRPr>
          </a:p>
        </p:txBody>
      </p:sp>
      <p:pic>
        <p:nvPicPr>
          <p:cNvPr id="216" name="Google Shape;216;p34" title="download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1994" y="4534174"/>
            <a:ext cx="701225" cy="43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34"/>
          <p:cNvPicPr preferRelativeResize="0"/>
          <p:nvPr/>
        </p:nvPicPr>
        <p:blipFill rotWithShape="1">
          <a:blip r:embed="rId4">
            <a:alphaModFix/>
          </a:blip>
          <a:srcRect b="22686" l="0" r="0" t="25962"/>
          <a:stretch/>
        </p:blipFill>
        <p:spPr>
          <a:xfrm>
            <a:off x="7592100" y="4547313"/>
            <a:ext cx="1423299" cy="411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34" title="aacl-logo-v0.1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90500" y="576751"/>
            <a:ext cx="1085350" cy="27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